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Proxima Nova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4" roundtripDataSignature="AMtx7mjFMv2i/MzlQcdilGmBFT7rpj9t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ProximaNova-bold.fntdata"/><Relationship Id="rId30" Type="http://schemas.openxmlformats.org/officeDocument/2006/relationships/font" Target="fonts/ProximaNova-regular.fntdata"/><Relationship Id="rId11" Type="http://schemas.openxmlformats.org/officeDocument/2006/relationships/slide" Target="slides/slide6.xml"/><Relationship Id="rId33" Type="http://schemas.openxmlformats.org/officeDocument/2006/relationships/font" Target="fonts/ProximaNova-boldItalic.fntdata"/><Relationship Id="rId10" Type="http://schemas.openxmlformats.org/officeDocument/2006/relationships/slide" Target="slides/slide5.xml"/><Relationship Id="rId32" Type="http://schemas.openxmlformats.org/officeDocument/2006/relationships/font" Target="fonts/ProximaNova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customschemas.google.com/relationships/presentationmetadata" Target="meta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5" name="Google Shape;15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3" name="Google Shape;253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9c536c674c_1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64" name="Google Shape;64;g19c536c674c_1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9c536c674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0" name="Google Shape;70;g19c536c674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9c536c674c_1_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19c536c674c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9c536c674c_1_2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2" name="Google Shape;82;g19c536c674c_1_2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9c536c674c_1_1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g19c536c674c_1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9c536c674c_1_3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5" name="Google Shape;95;g19c536c674c_1_3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2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" name="Google Shape;4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2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3" name="Google Shape;5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9c536c674c_1_8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g19c536c674c_1_8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g19c536c674c_1_8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g19c536c674c_1_8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g19c536c674c_1_8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" name="Google Shape;33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2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2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6" name="Google Shape;4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5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s://developer.nvidia.com/blog/accelerate-machine-learning-cudnn-deep-neural-network-library/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coursera.org/specializations/machine-learning-introduction?utm_medium=sem&amp;utm_source=gg&amp;utm_campaign=B2C_GLOBAL_machine-learning-introduction_stanford_FTCOF_specializations_ROW&amp;campaignid=2070742271&amp;adgroupid=112394854539&amp;device=c&amp;keyword=&amp;matchtype=&amp;network=g&amp;devicemodel=&amp;adposition=&amp;creativeid=475480534925&amp;hide_mobile_promo&amp;gclid=Cj0KCQiA1ZGcBhCoARIsAGQ0kkrorxW4zla1xQ3xfyI06wV2QT9D23TAcjPI03nie2EV1GOYmdr4-jAaApdrEALw_wcB#courses" TargetMode="External"/><Relationship Id="rId4" Type="http://schemas.openxmlformats.org/officeDocument/2006/relationships/hyperlink" Target="https://pytorch.org/tutorials/" TargetMode="External"/><Relationship Id="rId5" Type="http://schemas.openxmlformats.org/officeDocument/2006/relationships/hyperlink" Target="https://www.kaggle.com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-GB" sz="3900"/>
              <a:t>Intuition behind Neural Networks</a:t>
            </a:r>
            <a:endParaRPr sz="3900"/>
          </a:p>
        </p:txBody>
      </p:sp>
      <p:sp>
        <p:nvSpPr>
          <p:cNvPr id="61" name="Google Shape;61;p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0000"/>
              <a:buNone/>
            </a:pPr>
            <a:r>
              <a:rPr lang="en-GB"/>
              <a:t>Nicolae Banari, Walter Daelemans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00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80000"/>
              <a:buNone/>
            </a:pPr>
            <a:r>
              <a:t/>
            </a:r>
            <a:endParaRPr i="1"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0 - Any model as a function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3742"/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3742"/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3742"/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3742"/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3742"/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  <a:p>
            <a:pPr indent="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63742"/>
              <a:buNone/>
            </a:pPr>
            <a:r>
              <a:t/>
            </a:r>
            <a:endParaRPr sz="1900">
              <a:solidFill>
                <a:schemeClr val="dk2"/>
              </a:solidFill>
            </a:endParaRPr>
          </a:p>
        </p:txBody>
      </p:sp>
      <p:pic>
        <p:nvPicPr>
          <p:cNvPr id="117" name="Google Shape;11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75500" y="1354250"/>
            <a:ext cx="2464710" cy="27604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4"/>
          <p:cNvSpPr txBox="1"/>
          <p:nvPr/>
        </p:nvSpPr>
        <p:spPr>
          <a:xfrm>
            <a:off x="429675" y="1430825"/>
            <a:ext cx="5506500" cy="34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Any model: 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Given an input X and parameters Θ, we predict output Ŷ:     f(Θ, X) -&gt; Ŷ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We want Ŷ (predictions) to be close to Y (ground-truth)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What is the optimal Θ? It’s that Θ for which difference/distance/loss between Ŷ and Y is minimal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Linear model: x * w + b = y: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one input variable x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one output variable y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set of parameters Θ = {w, b}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1 - Univariate linear regression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5555"/>
              <a:buNone/>
            </a:pPr>
            <a:r>
              <a:rPr i="1" lang="en-GB" sz="2000"/>
              <a:t>One scalar -&gt; one scalar</a:t>
            </a:r>
            <a:endParaRPr i="1" sz="2000"/>
          </a:p>
        </p:txBody>
      </p:sp>
      <p:sp>
        <p:nvSpPr>
          <p:cNvPr id="124" name="Google Shape;124;p5"/>
          <p:cNvSpPr txBox="1"/>
          <p:nvPr/>
        </p:nvSpPr>
        <p:spPr>
          <a:xfrm>
            <a:off x="5434900" y="1216675"/>
            <a:ext cx="3227400" cy="33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Linear model assumes that we can model the relation between an input and output with a straight line, with a single coefficient or parameter (</a:t>
            </a:r>
            <a:r>
              <a:rPr b="0" i="1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), including a bias (</a:t>
            </a:r>
            <a:r>
              <a:rPr b="0" i="1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), to take care of the intercept (offset).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Model: x * w + b -&gt; ŷ</a:t>
            </a:r>
            <a:endParaRPr b="0" i="0" sz="13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GB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Such a </a:t>
            </a:r>
            <a:r>
              <a:rPr b="1" i="0" lang="en-GB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regression task</a:t>
            </a:r>
            <a:r>
              <a:rPr b="0" i="0" lang="en-GB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b="0" i="1" lang="en-GB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outputting a scalar</a:t>
            </a:r>
            <a:r>
              <a:rPr b="0" i="0" lang="en-GB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) is easily turned into a (binary) </a:t>
            </a:r>
            <a:r>
              <a:rPr b="1" i="0" lang="en-GB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classification task</a:t>
            </a:r>
            <a:r>
              <a:rPr b="0" i="0" lang="en-GB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b="0" i="1" lang="en-GB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outputting a class</a:t>
            </a:r>
            <a:r>
              <a:rPr b="0" i="0" lang="en-GB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) by  applying activation function (later!) a critical threshold: e.g. if 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ŷ</a:t>
            </a:r>
            <a:r>
              <a:rPr b="0" i="0" lang="en-GB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&gt;= 0.5, we output class B, else class 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</a:t>
            </a:r>
            <a:r>
              <a:rPr b="0" i="0" lang="en-GB" sz="13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b="0" i="0" sz="13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5" name="Google Shape;125;p5"/>
          <p:cNvSpPr/>
          <p:nvPr/>
        </p:nvSpPr>
        <p:spPr>
          <a:xfrm>
            <a:off x="1367275" y="1423025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5"/>
          <p:cNvSpPr/>
          <p:nvPr/>
        </p:nvSpPr>
        <p:spPr>
          <a:xfrm>
            <a:off x="3297925" y="1386600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ŷ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" name="Google Shape;127;p5"/>
          <p:cNvCxnSpPr>
            <a:stCxn id="125" idx="6"/>
          </p:cNvCxnSpPr>
          <p:nvPr/>
        </p:nvCxnSpPr>
        <p:spPr>
          <a:xfrm>
            <a:off x="1906375" y="1692575"/>
            <a:ext cx="1402800" cy="17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28" name="Google Shape;128;p5"/>
          <p:cNvSpPr txBox="1"/>
          <p:nvPr/>
        </p:nvSpPr>
        <p:spPr>
          <a:xfrm>
            <a:off x="2358700" y="1272200"/>
            <a:ext cx="5391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w, b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9" name="Google Shape;12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1074" y="2195875"/>
            <a:ext cx="3865000" cy="227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2 - Multivariate linear regression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55555"/>
              <a:buNone/>
            </a:pPr>
            <a:r>
              <a:rPr i="1" lang="en-GB" sz="2000"/>
              <a:t>Many scalars -&gt; one scalar</a:t>
            </a:r>
            <a:endParaRPr/>
          </a:p>
        </p:txBody>
      </p:sp>
      <p:sp>
        <p:nvSpPr>
          <p:cNvPr id="135" name="Google Shape;135;p6"/>
          <p:cNvSpPr txBox="1"/>
          <p:nvPr/>
        </p:nvSpPr>
        <p:spPr>
          <a:xfrm>
            <a:off x="5551500" y="1559075"/>
            <a:ext cx="3428100" cy="30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Often, we’ll have more than one value to predict a house’s price. Mathematically, if you understand the </a:t>
            </a:r>
            <a:r>
              <a:rPr b="1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dot product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, nothing much changes. Each feature x</a:t>
            </a:r>
            <a:r>
              <a:rPr b="0" baseline="-2500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in x (vector of features) , gets its own weight w</a:t>
            </a:r>
            <a:r>
              <a:rPr b="0" baseline="-2500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in w (vector of weights) . The outcomes of every x</a:t>
            </a:r>
            <a:r>
              <a:rPr b="0" baseline="-2500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 </a:t>
            </a:r>
            <a:r>
              <a:rPr b="0" i="0" lang="en-GB" sz="105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w</a:t>
            </a:r>
            <a:r>
              <a:rPr b="0" baseline="-2500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i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get </a:t>
            </a:r>
            <a:r>
              <a:rPr b="1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summed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to get the final output.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Mathematically, that’s dot-product: x </a:t>
            </a:r>
            <a:r>
              <a:rPr b="0" i="0" lang="en-GB" sz="105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en-GB" sz="135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 </a:t>
            </a:r>
            <a:endParaRPr b="0" i="0" sz="1350" u="none" cap="none" strike="noStrike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t/>
            </a:r>
            <a:endParaRPr b="0" i="0" sz="1350" u="none" cap="none" strike="noStrike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GB" sz="135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Often, a bias b is added: 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x </a:t>
            </a:r>
            <a:r>
              <a:rPr b="0" i="0" lang="en-GB" sz="105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• </a:t>
            </a:r>
            <a:r>
              <a:rPr b="0" i="0" lang="en-GB" sz="1350" u="none" cap="none" strike="noStrike">
                <a:solidFill>
                  <a:schemeClr val="dk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w + b -&gt; 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ŷ, but b will also be a vector (in case of multiple outputs)</a:t>
            </a:r>
            <a:endParaRPr b="0" i="0" sz="1350" u="none" cap="none" strike="noStrike">
              <a:solidFill>
                <a:schemeClr val="dk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6"/>
          <p:cNvSpPr/>
          <p:nvPr/>
        </p:nvSpPr>
        <p:spPr>
          <a:xfrm>
            <a:off x="1367275" y="2642225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baseline="-2500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6"/>
          <p:cNvSpPr/>
          <p:nvPr/>
        </p:nvSpPr>
        <p:spPr>
          <a:xfrm>
            <a:off x="3297925" y="2605800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GB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Σ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8" name="Google Shape;138;p6"/>
          <p:cNvCxnSpPr>
            <a:stCxn id="136" idx="6"/>
          </p:cNvCxnSpPr>
          <p:nvPr/>
        </p:nvCxnSpPr>
        <p:spPr>
          <a:xfrm>
            <a:off x="1906375" y="2911775"/>
            <a:ext cx="1402800" cy="17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39" name="Google Shape;139;p6"/>
          <p:cNvSpPr txBox="1"/>
          <p:nvPr/>
        </p:nvSpPr>
        <p:spPr>
          <a:xfrm>
            <a:off x="2206300" y="2567600"/>
            <a:ext cx="7758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0" name="Google Shape;140;p6"/>
          <p:cNvSpPr/>
          <p:nvPr/>
        </p:nvSpPr>
        <p:spPr>
          <a:xfrm>
            <a:off x="4466900" y="2605800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ŷ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1" name="Google Shape;141;p6"/>
          <p:cNvCxnSpPr>
            <a:endCxn id="140" idx="2"/>
          </p:cNvCxnSpPr>
          <p:nvPr/>
        </p:nvCxnSpPr>
        <p:spPr>
          <a:xfrm flipH="1" rot="10800000">
            <a:off x="3870500" y="2875350"/>
            <a:ext cx="596400" cy="36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42" name="Google Shape;142;p6"/>
          <p:cNvSpPr/>
          <p:nvPr/>
        </p:nvSpPr>
        <p:spPr>
          <a:xfrm>
            <a:off x="1367275" y="1727825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baseline="-2500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3" name="Google Shape;143;p6"/>
          <p:cNvCxnSpPr>
            <a:stCxn id="142" idx="6"/>
            <a:endCxn id="137" idx="1"/>
          </p:cNvCxnSpPr>
          <p:nvPr/>
        </p:nvCxnSpPr>
        <p:spPr>
          <a:xfrm>
            <a:off x="1906375" y="1997375"/>
            <a:ext cx="1470600" cy="687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44" name="Google Shape;144;p6"/>
          <p:cNvSpPr txBox="1"/>
          <p:nvPr/>
        </p:nvSpPr>
        <p:spPr>
          <a:xfrm>
            <a:off x="2206300" y="1881800"/>
            <a:ext cx="7758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5" name="Google Shape;145;p6"/>
          <p:cNvSpPr/>
          <p:nvPr/>
        </p:nvSpPr>
        <p:spPr>
          <a:xfrm>
            <a:off x="1367275" y="3556625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baseline="-2500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46" name="Google Shape;146;p6"/>
          <p:cNvCxnSpPr>
            <a:stCxn id="145" idx="6"/>
            <a:endCxn id="137" idx="3"/>
          </p:cNvCxnSpPr>
          <p:nvPr/>
        </p:nvCxnSpPr>
        <p:spPr>
          <a:xfrm flipH="1" rot="10800000">
            <a:off x="1906375" y="3065975"/>
            <a:ext cx="1470600" cy="760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47" name="Google Shape;147;p6"/>
          <p:cNvSpPr txBox="1"/>
          <p:nvPr/>
        </p:nvSpPr>
        <p:spPr>
          <a:xfrm>
            <a:off x="2206300" y="3482000"/>
            <a:ext cx="7758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8" name="Google Shape;148;p6"/>
          <p:cNvSpPr txBox="1"/>
          <p:nvPr/>
        </p:nvSpPr>
        <p:spPr>
          <a:xfrm>
            <a:off x="4333000" y="3207325"/>
            <a:ext cx="7758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“Price”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9" name="Google Shape;149;p6"/>
          <p:cNvSpPr txBox="1"/>
          <p:nvPr/>
        </p:nvSpPr>
        <p:spPr>
          <a:xfrm>
            <a:off x="251100" y="1863350"/>
            <a:ext cx="7758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“area”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0" name="Google Shape;150;p6"/>
          <p:cNvSpPr txBox="1"/>
          <p:nvPr/>
        </p:nvSpPr>
        <p:spPr>
          <a:xfrm>
            <a:off x="275325" y="2781725"/>
            <a:ext cx="7758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“year”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1" name="Google Shape;151;p6"/>
          <p:cNvSpPr txBox="1"/>
          <p:nvPr/>
        </p:nvSpPr>
        <p:spPr>
          <a:xfrm>
            <a:off x="291550" y="3700100"/>
            <a:ext cx="981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“altitude”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2" name="Google Shape;152;p6"/>
          <p:cNvSpPr txBox="1"/>
          <p:nvPr/>
        </p:nvSpPr>
        <p:spPr>
          <a:xfrm>
            <a:off x="3175675" y="2144750"/>
            <a:ext cx="69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 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Always: </a:t>
            </a:r>
            <a:r>
              <a:rPr i="1" lang="en-GB"/>
              <a:t>X * W + b </a:t>
            </a:r>
            <a:r>
              <a:rPr lang="en-GB"/>
              <a:t>(but the shapes shift)</a:t>
            </a:r>
            <a:endParaRPr/>
          </a:p>
        </p:txBody>
      </p:sp>
      <p:sp>
        <p:nvSpPr>
          <p:cNvPr id="158" name="Google Shape;158;p7"/>
          <p:cNvSpPr txBox="1"/>
          <p:nvPr/>
        </p:nvSpPr>
        <p:spPr>
          <a:xfrm>
            <a:off x="1003000" y="1253100"/>
            <a:ext cx="166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Univariate linear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regression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9" name="Google Shape;159;p7"/>
          <p:cNvSpPr txBox="1"/>
          <p:nvPr/>
        </p:nvSpPr>
        <p:spPr>
          <a:xfrm>
            <a:off x="3737850" y="1253100"/>
            <a:ext cx="166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Multivariate linear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regression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0" name="Google Shape;160;p7"/>
          <p:cNvSpPr/>
          <p:nvPr/>
        </p:nvSpPr>
        <p:spPr>
          <a:xfrm>
            <a:off x="1602800" y="2083625"/>
            <a:ext cx="371700" cy="3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7"/>
          <p:cNvSpPr/>
          <p:nvPr/>
        </p:nvSpPr>
        <p:spPr>
          <a:xfrm>
            <a:off x="1602800" y="2920250"/>
            <a:ext cx="3717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7"/>
          <p:cNvSpPr/>
          <p:nvPr/>
        </p:nvSpPr>
        <p:spPr>
          <a:xfrm>
            <a:off x="1602800" y="3717125"/>
            <a:ext cx="371700" cy="3717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7"/>
          <p:cNvSpPr/>
          <p:nvPr/>
        </p:nvSpPr>
        <p:spPr>
          <a:xfrm>
            <a:off x="1602800" y="4386400"/>
            <a:ext cx="371700" cy="3717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ŷ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7"/>
          <p:cNvSpPr/>
          <p:nvPr/>
        </p:nvSpPr>
        <p:spPr>
          <a:xfrm>
            <a:off x="3888800" y="2083625"/>
            <a:ext cx="371700" cy="3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baseline="-2500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7"/>
          <p:cNvSpPr/>
          <p:nvPr/>
        </p:nvSpPr>
        <p:spPr>
          <a:xfrm>
            <a:off x="3854600" y="2920250"/>
            <a:ext cx="440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7"/>
          <p:cNvSpPr/>
          <p:nvPr/>
        </p:nvSpPr>
        <p:spPr>
          <a:xfrm>
            <a:off x="4269800" y="2083625"/>
            <a:ext cx="371700" cy="3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7"/>
          <p:cNvSpPr/>
          <p:nvPr/>
        </p:nvSpPr>
        <p:spPr>
          <a:xfrm>
            <a:off x="4270350" y="2920250"/>
            <a:ext cx="407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7"/>
          <p:cNvSpPr/>
          <p:nvPr/>
        </p:nvSpPr>
        <p:spPr>
          <a:xfrm>
            <a:off x="4269800" y="3640925"/>
            <a:ext cx="371700" cy="3717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7"/>
          <p:cNvSpPr/>
          <p:nvPr/>
        </p:nvSpPr>
        <p:spPr>
          <a:xfrm>
            <a:off x="4269800" y="4386400"/>
            <a:ext cx="371700" cy="3717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ŷ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7"/>
          <p:cNvSpPr/>
          <p:nvPr/>
        </p:nvSpPr>
        <p:spPr>
          <a:xfrm>
            <a:off x="4650800" y="2083625"/>
            <a:ext cx="371700" cy="3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7"/>
          <p:cNvSpPr/>
          <p:nvPr/>
        </p:nvSpPr>
        <p:spPr>
          <a:xfrm>
            <a:off x="4677450" y="2920250"/>
            <a:ext cx="407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7"/>
          <p:cNvSpPr/>
          <p:nvPr/>
        </p:nvSpPr>
        <p:spPr>
          <a:xfrm>
            <a:off x="1187525" y="1905925"/>
            <a:ext cx="4735500" cy="63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7"/>
          <p:cNvSpPr/>
          <p:nvPr/>
        </p:nvSpPr>
        <p:spPr>
          <a:xfrm>
            <a:off x="1187525" y="2581775"/>
            <a:ext cx="4735500" cy="162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7"/>
          <p:cNvSpPr/>
          <p:nvPr/>
        </p:nvSpPr>
        <p:spPr>
          <a:xfrm>
            <a:off x="1187525" y="4251825"/>
            <a:ext cx="4735500" cy="63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7"/>
          <p:cNvSpPr txBox="1"/>
          <p:nvPr/>
        </p:nvSpPr>
        <p:spPr>
          <a:xfrm>
            <a:off x="407975" y="2008025"/>
            <a:ext cx="6630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input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6" name="Google Shape;176;p7"/>
          <p:cNvSpPr txBox="1"/>
          <p:nvPr/>
        </p:nvSpPr>
        <p:spPr>
          <a:xfrm>
            <a:off x="311700" y="4370225"/>
            <a:ext cx="7593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output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7" name="Google Shape;177;p7"/>
          <p:cNvSpPr txBox="1"/>
          <p:nvPr/>
        </p:nvSpPr>
        <p:spPr>
          <a:xfrm>
            <a:off x="105925" y="3151025"/>
            <a:ext cx="11292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parameters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8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3 - Multivariate multiclass logistic regression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8148"/>
              <a:buNone/>
            </a:pPr>
            <a:r>
              <a:rPr i="1" lang="en-GB" sz="2100"/>
              <a:t>Many scalars -&gt; many scalars (that represent classes)</a:t>
            </a:r>
            <a:endParaRPr i="1"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83" name="Google Shape;183;p8"/>
          <p:cNvSpPr txBox="1"/>
          <p:nvPr/>
        </p:nvSpPr>
        <p:spPr>
          <a:xfrm>
            <a:off x="6026725" y="1489375"/>
            <a:ext cx="2563200" cy="28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Suppose we want to </a:t>
            </a:r>
            <a:r>
              <a:rPr b="1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classification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instead of regression (“cheap”  vs “expensive” &gt;&lt; actual price).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Simple: each class gets its own “</a:t>
            </a:r>
            <a:r>
              <a:rPr b="1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perceptron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”!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Now: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-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ŷ becomes a vector!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-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b becomes a vector!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-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 becomes a matrix!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4" name="Google Shape;184;p8"/>
          <p:cNvSpPr/>
          <p:nvPr/>
        </p:nvSpPr>
        <p:spPr>
          <a:xfrm>
            <a:off x="1367275" y="2642225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baseline="-2500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8"/>
          <p:cNvSpPr/>
          <p:nvPr/>
        </p:nvSpPr>
        <p:spPr>
          <a:xfrm>
            <a:off x="3297925" y="2986800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GB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Σ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6" name="Google Shape;186;p8"/>
          <p:cNvCxnSpPr>
            <a:stCxn id="184" idx="6"/>
            <a:endCxn id="185" idx="2"/>
          </p:cNvCxnSpPr>
          <p:nvPr/>
        </p:nvCxnSpPr>
        <p:spPr>
          <a:xfrm>
            <a:off x="1906375" y="2911775"/>
            <a:ext cx="1391700" cy="3447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87" name="Google Shape;187;p8"/>
          <p:cNvSpPr txBox="1"/>
          <p:nvPr/>
        </p:nvSpPr>
        <p:spPr>
          <a:xfrm>
            <a:off x="1749100" y="2872400"/>
            <a:ext cx="7758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b="0" baseline="-25000" i="0" lang="en-GB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1, 1</a:t>
            </a:r>
            <a:r>
              <a:rPr b="0" i="0" lang="en-GB" sz="11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8" name="Google Shape;188;p8"/>
          <p:cNvSpPr/>
          <p:nvPr/>
        </p:nvSpPr>
        <p:spPr>
          <a:xfrm>
            <a:off x="4435888" y="3011525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ŷ</a:t>
            </a:r>
            <a:r>
              <a:rPr b="0" baseline="-2500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 b="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9" name="Google Shape;189;p8"/>
          <p:cNvCxnSpPr>
            <a:stCxn id="185" idx="6"/>
            <a:endCxn id="188" idx="2"/>
          </p:cNvCxnSpPr>
          <p:nvPr/>
        </p:nvCxnSpPr>
        <p:spPr>
          <a:xfrm>
            <a:off x="3837025" y="3256350"/>
            <a:ext cx="598800" cy="246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0" name="Google Shape;190;p8"/>
          <p:cNvSpPr/>
          <p:nvPr/>
        </p:nvSpPr>
        <p:spPr>
          <a:xfrm>
            <a:off x="1367275" y="1727825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baseline="-2500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1" name="Google Shape;191;p8"/>
          <p:cNvCxnSpPr>
            <a:stCxn id="190" idx="6"/>
            <a:endCxn id="185" idx="1"/>
          </p:cNvCxnSpPr>
          <p:nvPr/>
        </p:nvCxnSpPr>
        <p:spPr>
          <a:xfrm>
            <a:off x="1906375" y="1997375"/>
            <a:ext cx="1470600" cy="10683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2" name="Google Shape;192;p8"/>
          <p:cNvSpPr txBox="1"/>
          <p:nvPr/>
        </p:nvSpPr>
        <p:spPr>
          <a:xfrm>
            <a:off x="1596700" y="2034200"/>
            <a:ext cx="7758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b="0" baseline="-25000" i="0" lang="en-GB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0, 1</a:t>
            </a:r>
            <a:endParaRPr b="0" i="0" sz="1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3" name="Google Shape;193;p8"/>
          <p:cNvSpPr/>
          <p:nvPr/>
        </p:nvSpPr>
        <p:spPr>
          <a:xfrm>
            <a:off x="1367275" y="3556625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baseline="-2500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4" name="Google Shape;194;p8"/>
          <p:cNvCxnSpPr>
            <a:stCxn id="193" idx="6"/>
            <a:endCxn id="185" idx="3"/>
          </p:cNvCxnSpPr>
          <p:nvPr/>
        </p:nvCxnSpPr>
        <p:spPr>
          <a:xfrm flipH="1" rot="10800000">
            <a:off x="1906375" y="3446975"/>
            <a:ext cx="1470600" cy="379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95" name="Google Shape;195;p8"/>
          <p:cNvSpPr txBox="1"/>
          <p:nvPr/>
        </p:nvSpPr>
        <p:spPr>
          <a:xfrm>
            <a:off x="1977700" y="3634400"/>
            <a:ext cx="7758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b="0" baseline="-25000" i="0" lang="en-GB" sz="12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2, 1</a:t>
            </a:r>
            <a:endParaRPr b="0" i="0" sz="12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6" name="Google Shape;196;p8"/>
          <p:cNvSpPr txBox="1"/>
          <p:nvPr/>
        </p:nvSpPr>
        <p:spPr>
          <a:xfrm>
            <a:off x="4409200" y="3512125"/>
            <a:ext cx="12105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“Expensive”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7" name="Google Shape;197;p8"/>
          <p:cNvSpPr txBox="1"/>
          <p:nvPr/>
        </p:nvSpPr>
        <p:spPr>
          <a:xfrm>
            <a:off x="251100" y="1863350"/>
            <a:ext cx="7758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“area”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8" name="Google Shape;198;p8"/>
          <p:cNvSpPr txBox="1"/>
          <p:nvPr/>
        </p:nvSpPr>
        <p:spPr>
          <a:xfrm>
            <a:off x="275325" y="2781725"/>
            <a:ext cx="7758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“year”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9" name="Google Shape;199;p8"/>
          <p:cNvSpPr txBox="1"/>
          <p:nvPr/>
        </p:nvSpPr>
        <p:spPr>
          <a:xfrm>
            <a:off x="291550" y="3700100"/>
            <a:ext cx="981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“altitude”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0" name="Google Shape;200;p8"/>
          <p:cNvSpPr/>
          <p:nvPr/>
        </p:nvSpPr>
        <p:spPr>
          <a:xfrm>
            <a:off x="3305210" y="2224800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b="0" i="0" lang="en-GB" sz="1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Σ</a:t>
            </a:r>
            <a:endParaRPr b="0" i="0" sz="17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8"/>
          <p:cNvSpPr/>
          <p:nvPr/>
        </p:nvSpPr>
        <p:spPr>
          <a:xfrm>
            <a:off x="4455700" y="2282575"/>
            <a:ext cx="539100" cy="539100"/>
          </a:xfrm>
          <a:prstGeom prst="ellipse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ŷ</a:t>
            </a:r>
            <a:r>
              <a:rPr b="0" baseline="-2500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0</a:t>
            </a:r>
            <a:endParaRPr b="0" baseline="-25000" i="0" sz="15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2" name="Google Shape;202;p8"/>
          <p:cNvCxnSpPr>
            <a:endCxn id="201" idx="2"/>
          </p:cNvCxnSpPr>
          <p:nvPr/>
        </p:nvCxnSpPr>
        <p:spPr>
          <a:xfrm>
            <a:off x="3847300" y="2525125"/>
            <a:ext cx="608400" cy="270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03" name="Google Shape;203;p8"/>
          <p:cNvSpPr txBox="1"/>
          <p:nvPr/>
        </p:nvSpPr>
        <p:spPr>
          <a:xfrm>
            <a:off x="4321800" y="1893500"/>
            <a:ext cx="88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“Cheap”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204" name="Google Shape;204;p8"/>
          <p:cNvCxnSpPr>
            <a:endCxn id="200" idx="1"/>
          </p:cNvCxnSpPr>
          <p:nvPr/>
        </p:nvCxnSpPr>
        <p:spPr>
          <a:xfrm>
            <a:off x="1915959" y="1894249"/>
            <a:ext cx="1468200" cy="409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5" name="Google Shape;205;p8"/>
          <p:cNvCxnSpPr>
            <a:endCxn id="200" idx="2"/>
          </p:cNvCxnSpPr>
          <p:nvPr/>
        </p:nvCxnSpPr>
        <p:spPr>
          <a:xfrm flipH="1" rot="10800000">
            <a:off x="1813910" y="2494350"/>
            <a:ext cx="1491300" cy="22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206" name="Google Shape;206;p8"/>
          <p:cNvCxnSpPr>
            <a:endCxn id="200" idx="3"/>
          </p:cNvCxnSpPr>
          <p:nvPr/>
        </p:nvCxnSpPr>
        <p:spPr>
          <a:xfrm flipH="1" rot="10800000">
            <a:off x="1843359" y="2684951"/>
            <a:ext cx="1540800" cy="92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207" name="Google Shape;207;p8"/>
          <p:cNvSpPr txBox="1"/>
          <p:nvPr/>
        </p:nvSpPr>
        <p:spPr>
          <a:xfrm>
            <a:off x="1901500" y="1653200"/>
            <a:ext cx="7758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b="0" baseline="-25000" i="0" lang="en-GB" sz="11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0, 0</a:t>
            </a:r>
            <a:endParaRPr b="0" i="0" sz="1100" u="none" cap="none" strike="noStrik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8" name="Google Shape;208;p8"/>
          <p:cNvSpPr txBox="1"/>
          <p:nvPr/>
        </p:nvSpPr>
        <p:spPr>
          <a:xfrm>
            <a:off x="1749100" y="2567600"/>
            <a:ext cx="7758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b="0" baseline="-25000" i="0" lang="en-GB" sz="1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1, 0</a:t>
            </a:r>
            <a:endParaRPr b="0" i="0" sz="1200" u="none" cap="none" strike="noStrik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9" name="Google Shape;209;p8"/>
          <p:cNvSpPr txBox="1"/>
          <p:nvPr/>
        </p:nvSpPr>
        <p:spPr>
          <a:xfrm>
            <a:off x="1749100" y="3405800"/>
            <a:ext cx="775800" cy="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</a:t>
            </a:r>
            <a:r>
              <a:rPr b="0" baseline="-25000" i="0" lang="en-GB" sz="1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2, 0</a:t>
            </a:r>
            <a:r>
              <a:rPr b="1" i="0" lang="en-GB" sz="11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endParaRPr b="1" i="0" sz="11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0" name="Google Shape;210;p8"/>
          <p:cNvSpPr txBox="1"/>
          <p:nvPr/>
        </p:nvSpPr>
        <p:spPr>
          <a:xfrm>
            <a:off x="3338525" y="1789675"/>
            <a:ext cx="46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</a:t>
            </a:r>
            <a:r>
              <a:rPr b="0" baseline="-25000" i="0" lang="en-GB" sz="1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8"/>
          <p:cNvSpPr txBox="1"/>
          <p:nvPr/>
        </p:nvSpPr>
        <p:spPr>
          <a:xfrm>
            <a:off x="3169900" y="2642225"/>
            <a:ext cx="809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GB" sz="1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b</a:t>
            </a:r>
            <a:r>
              <a:rPr b="0" baseline="-25000" i="0" lang="en-GB" sz="12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Always: </a:t>
            </a:r>
            <a:r>
              <a:rPr i="1" lang="en-GB"/>
              <a:t>X * W + b </a:t>
            </a:r>
            <a:r>
              <a:rPr lang="en-GB"/>
              <a:t>(but the shapes shift)</a:t>
            </a:r>
            <a:endParaRPr/>
          </a:p>
        </p:txBody>
      </p:sp>
      <p:sp>
        <p:nvSpPr>
          <p:cNvPr id="217" name="Google Shape;217;p9"/>
          <p:cNvSpPr txBox="1"/>
          <p:nvPr/>
        </p:nvSpPr>
        <p:spPr>
          <a:xfrm>
            <a:off x="1003000" y="1253100"/>
            <a:ext cx="166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Univariate linear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regression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8" name="Google Shape;218;p9"/>
          <p:cNvSpPr txBox="1"/>
          <p:nvPr/>
        </p:nvSpPr>
        <p:spPr>
          <a:xfrm>
            <a:off x="3737850" y="1253100"/>
            <a:ext cx="1668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Multivariate linear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regression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9" name="Google Shape;219;p9"/>
          <p:cNvSpPr txBox="1"/>
          <p:nvPr/>
        </p:nvSpPr>
        <p:spPr>
          <a:xfrm>
            <a:off x="6300350" y="1253100"/>
            <a:ext cx="2473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Multivariate multiclass logistic regression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20" name="Google Shape;220;p9"/>
          <p:cNvSpPr/>
          <p:nvPr/>
        </p:nvSpPr>
        <p:spPr>
          <a:xfrm>
            <a:off x="1602800" y="2083625"/>
            <a:ext cx="371700" cy="3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9"/>
          <p:cNvSpPr/>
          <p:nvPr/>
        </p:nvSpPr>
        <p:spPr>
          <a:xfrm>
            <a:off x="1602800" y="2920250"/>
            <a:ext cx="3717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9"/>
          <p:cNvSpPr/>
          <p:nvPr/>
        </p:nvSpPr>
        <p:spPr>
          <a:xfrm>
            <a:off x="1602800" y="3717125"/>
            <a:ext cx="371700" cy="3717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9"/>
          <p:cNvSpPr/>
          <p:nvPr/>
        </p:nvSpPr>
        <p:spPr>
          <a:xfrm>
            <a:off x="1602800" y="4386400"/>
            <a:ext cx="371700" cy="3717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ŷ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9"/>
          <p:cNvSpPr/>
          <p:nvPr/>
        </p:nvSpPr>
        <p:spPr>
          <a:xfrm>
            <a:off x="3888800" y="2083625"/>
            <a:ext cx="371700" cy="3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baseline="-2500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9"/>
          <p:cNvSpPr/>
          <p:nvPr/>
        </p:nvSpPr>
        <p:spPr>
          <a:xfrm>
            <a:off x="3847450" y="2920250"/>
            <a:ext cx="413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9"/>
          <p:cNvSpPr/>
          <p:nvPr/>
        </p:nvSpPr>
        <p:spPr>
          <a:xfrm>
            <a:off x="4269800" y="2083625"/>
            <a:ext cx="371700" cy="3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9"/>
          <p:cNvSpPr/>
          <p:nvPr/>
        </p:nvSpPr>
        <p:spPr>
          <a:xfrm>
            <a:off x="4249100" y="2920250"/>
            <a:ext cx="413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9"/>
          <p:cNvSpPr/>
          <p:nvPr/>
        </p:nvSpPr>
        <p:spPr>
          <a:xfrm>
            <a:off x="4269800" y="3640925"/>
            <a:ext cx="371700" cy="3717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9"/>
          <p:cNvSpPr/>
          <p:nvPr/>
        </p:nvSpPr>
        <p:spPr>
          <a:xfrm>
            <a:off x="4269800" y="4386400"/>
            <a:ext cx="371700" cy="3717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ŷ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9"/>
          <p:cNvSpPr/>
          <p:nvPr/>
        </p:nvSpPr>
        <p:spPr>
          <a:xfrm>
            <a:off x="4650800" y="2083625"/>
            <a:ext cx="371700" cy="3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9"/>
          <p:cNvSpPr/>
          <p:nvPr/>
        </p:nvSpPr>
        <p:spPr>
          <a:xfrm>
            <a:off x="4662950" y="2920250"/>
            <a:ext cx="413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9"/>
          <p:cNvSpPr/>
          <p:nvPr/>
        </p:nvSpPr>
        <p:spPr>
          <a:xfrm>
            <a:off x="7165400" y="2083625"/>
            <a:ext cx="371700" cy="3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baseline="-2500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9"/>
          <p:cNvSpPr/>
          <p:nvPr/>
        </p:nvSpPr>
        <p:spPr>
          <a:xfrm>
            <a:off x="7124000" y="2615450"/>
            <a:ext cx="413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0, 0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9"/>
          <p:cNvSpPr/>
          <p:nvPr/>
        </p:nvSpPr>
        <p:spPr>
          <a:xfrm>
            <a:off x="7546400" y="2083625"/>
            <a:ext cx="371700" cy="3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9"/>
          <p:cNvSpPr/>
          <p:nvPr/>
        </p:nvSpPr>
        <p:spPr>
          <a:xfrm>
            <a:off x="7546400" y="2615450"/>
            <a:ext cx="413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0, 1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9"/>
          <p:cNvSpPr/>
          <p:nvPr/>
        </p:nvSpPr>
        <p:spPr>
          <a:xfrm>
            <a:off x="7394000" y="3640925"/>
            <a:ext cx="371700" cy="3717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9"/>
          <p:cNvSpPr/>
          <p:nvPr/>
        </p:nvSpPr>
        <p:spPr>
          <a:xfrm>
            <a:off x="7394000" y="4386400"/>
            <a:ext cx="371700" cy="3717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ŷ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9"/>
          <p:cNvSpPr/>
          <p:nvPr/>
        </p:nvSpPr>
        <p:spPr>
          <a:xfrm>
            <a:off x="7927400" y="2083625"/>
            <a:ext cx="371700" cy="371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9"/>
          <p:cNvSpPr/>
          <p:nvPr/>
        </p:nvSpPr>
        <p:spPr>
          <a:xfrm>
            <a:off x="7927400" y="2615450"/>
            <a:ext cx="413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0, 2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9"/>
          <p:cNvSpPr/>
          <p:nvPr/>
        </p:nvSpPr>
        <p:spPr>
          <a:xfrm>
            <a:off x="7124000" y="2996450"/>
            <a:ext cx="413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1, 0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9"/>
          <p:cNvSpPr/>
          <p:nvPr/>
        </p:nvSpPr>
        <p:spPr>
          <a:xfrm>
            <a:off x="7546400" y="2996450"/>
            <a:ext cx="413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1, 1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9"/>
          <p:cNvSpPr/>
          <p:nvPr/>
        </p:nvSpPr>
        <p:spPr>
          <a:xfrm>
            <a:off x="7927400" y="2996450"/>
            <a:ext cx="413100" cy="371700"/>
          </a:xfrm>
          <a:prstGeom prst="rect">
            <a:avLst/>
          </a:prstGeom>
          <a:solidFill>
            <a:srgbClr val="4A86E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</a:t>
            </a:r>
            <a:r>
              <a:rPr b="0" baseline="-25000" i="0" lang="en-GB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1,2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9"/>
          <p:cNvSpPr/>
          <p:nvPr/>
        </p:nvSpPr>
        <p:spPr>
          <a:xfrm>
            <a:off x="7775000" y="3640925"/>
            <a:ext cx="371700" cy="37170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9"/>
          <p:cNvSpPr/>
          <p:nvPr/>
        </p:nvSpPr>
        <p:spPr>
          <a:xfrm>
            <a:off x="7775000" y="4386400"/>
            <a:ext cx="371700" cy="3717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ŷ</a:t>
            </a:r>
            <a:r>
              <a:rPr b="0" baseline="-25000" i="0" lang="en-GB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9"/>
          <p:cNvSpPr/>
          <p:nvPr/>
        </p:nvSpPr>
        <p:spPr>
          <a:xfrm>
            <a:off x="1187525" y="1903663"/>
            <a:ext cx="7314600" cy="63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9"/>
          <p:cNvSpPr/>
          <p:nvPr/>
        </p:nvSpPr>
        <p:spPr>
          <a:xfrm>
            <a:off x="1187525" y="2580650"/>
            <a:ext cx="7314600" cy="16281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9"/>
          <p:cNvSpPr/>
          <p:nvPr/>
        </p:nvSpPr>
        <p:spPr>
          <a:xfrm>
            <a:off x="1187525" y="4251825"/>
            <a:ext cx="7314600" cy="63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9"/>
          <p:cNvSpPr txBox="1"/>
          <p:nvPr/>
        </p:nvSpPr>
        <p:spPr>
          <a:xfrm>
            <a:off x="407975" y="2008025"/>
            <a:ext cx="6630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input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9" name="Google Shape;249;p9"/>
          <p:cNvSpPr txBox="1"/>
          <p:nvPr/>
        </p:nvSpPr>
        <p:spPr>
          <a:xfrm>
            <a:off x="311700" y="4370225"/>
            <a:ext cx="7593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output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0" name="Google Shape;250;p9"/>
          <p:cNvSpPr txBox="1"/>
          <p:nvPr/>
        </p:nvSpPr>
        <p:spPr>
          <a:xfrm>
            <a:off x="105925" y="3151025"/>
            <a:ext cx="11292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rPr>
              <a:t>parameters</a:t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0"/>
          <p:cNvSpPr txBox="1"/>
          <p:nvPr>
            <p:ph type="title"/>
          </p:nvPr>
        </p:nvSpPr>
        <p:spPr>
          <a:xfrm>
            <a:off x="311700" y="368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This is hard (we know!), but once you fully understand this, the rest is like playing with Lego.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94444"/>
              <a:buNone/>
            </a:pPr>
            <a:r>
              <a:rPr lang="en-GB" sz="1600"/>
              <a:t>The shapes of stuff like W, Y, b and y explain how you can stack blocks</a:t>
            </a:r>
            <a:endParaRPr sz="1600"/>
          </a:p>
        </p:txBody>
      </p:sp>
      <p:pic>
        <p:nvPicPr>
          <p:cNvPr descr="Building Business like Lego Blocks — API Economy | by Thiago Nascimento |  Medium" id="256" name="Google Shape;256;p10"/>
          <p:cNvPicPr preferRelativeResize="0"/>
          <p:nvPr/>
        </p:nvPicPr>
        <p:blipFill rotWithShape="1">
          <a:blip r:embed="rId3">
            <a:alphaModFix/>
          </a:blip>
          <a:srcRect b="-5236" l="0" r="0" t="5240"/>
          <a:stretch/>
        </p:blipFill>
        <p:spPr>
          <a:xfrm>
            <a:off x="2015150" y="2163975"/>
            <a:ext cx="5162549" cy="29039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"/>
          <p:cNvSpPr txBox="1"/>
          <p:nvPr>
            <p:ph type="title"/>
          </p:nvPr>
        </p:nvSpPr>
        <p:spPr>
          <a:xfrm>
            <a:off x="311700" y="749825"/>
            <a:ext cx="4132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GB" sz="1800"/>
              <a:t>Many names of the same concept:</a:t>
            </a:r>
            <a:endParaRPr b="1" sz="1800"/>
          </a:p>
        </p:txBody>
      </p:sp>
      <p:sp>
        <p:nvSpPr>
          <p:cNvPr id="262" name="Google Shape;262;p11"/>
          <p:cNvSpPr txBox="1"/>
          <p:nvPr>
            <p:ph idx="1" type="body"/>
          </p:nvPr>
        </p:nvSpPr>
        <p:spPr>
          <a:xfrm>
            <a:off x="297300" y="2831850"/>
            <a:ext cx="4161300" cy="17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Non-linearity can be added after each neuron (aka activation function)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Multilayer perceptron is just a “stack” of these layers </a:t>
            </a:r>
            <a:endParaRPr/>
          </a:p>
        </p:txBody>
      </p:sp>
      <p:pic>
        <p:nvPicPr>
          <p:cNvPr id="263" name="Google Shape;26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18200" y="2465525"/>
            <a:ext cx="4373401" cy="2445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39725" y="102025"/>
            <a:ext cx="1743625" cy="2615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72926" y="1068425"/>
            <a:ext cx="2217650" cy="126493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11"/>
          <p:cNvSpPr txBox="1"/>
          <p:nvPr>
            <p:ph idx="1" type="body"/>
          </p:nvPr>
        </p:nvSpPr>
        <p:spPr>
          <a:xfrm>
            <a:off x="297300" y="1220888"/>
            <a:ext cx="41613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Dense layer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Affine transformation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Linear projection</a:t>
            </a:r>
            <a:endParaRPr/>
          </a:p>
        </p:txBody>
      </p:sp>
      <p:sp>
        <p:nvSpPr>
          <p:cNvPr id="267" name="Google Shape;267;p11"/>
          <p:cNvSpPr txBox="1"/>
          <p:nvPr/>
        </p:nvSpPr>
        <p:spPr>
          <a:xfrm>
            <a:off x="427050" y="2333350"/>
            <a:ext cx="3360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GB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Multilayer perceptron:</a:t>
            </a:r>
            <a:endParaRPr b="1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“Forward” pass</a:t>
            </a:r>
            <a:endParaRPr/>
          </a:p>
        </p:txBody>
      </p:sp>
      <p:sp>
        <p:nvSpPr>
          <p:cNvPr id="273" name="Google Shape;273;p1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What we’ve covered so far is called the </a:t>
            </a:r>
            <a:r>
              <a:rPr b="1" lang="en-GB"/>
              <a:t>forward pass</a:t>
            </a:r>
            <a:r>
              <a:rPr lang="en-GB"/>
              <a:t>: the calculation, how the networks transforms (maps) the input to the output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We don’t know yet how the parameters of the network (W, b) get </a:t>
            </a:r>
            <a:r>
              <a:rPr b="1" lang="en-GB"/>
              <a:t>optimized</a:t>
            </a:r>
            <a:r>
              <a:rPr lang="en-GB"/>
              <a:t>. They get </a:t>
            </a:r>
            <a:r>
              <a:rPr b="1" lang="en-GB"/>
              <a:t>initialized randomly</a:t>
            </a:r>
            <a:r>
              <a:rPr lang="en-GB"/>
              <a:t> and then get better over </a:t>
            </a:r>
            <a:r>
              <a:rPr b="1" lang="en-GB"/>
              <a:t>training</a:t>
            </a:r>
            <a:r>
              <a:rPr lang="en-GB"/>
              <a:t>.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“</a:t>
            </a:r>
            <a:r>
              <a:rPr b="1" lang="en-GB"/>
              <a:t>Backward pass</a:t>
            </a:r>
            <a:r>
              <a:rPr lang="en-GB"/>
              <a:t>” refers to calculating changes in weights (gradients)</a:t>
            </a:r>
            <a:r>
              <a:rPr lang="en-GB" sz="1150">
                <a:solidFill>
                  <a:srgbClr val="232629"/>
                </a:solidFill>
                <a:highlight>
                  <a:srgbClr val="FFFFFF"/>
                </a:highlight>
              </a:rPr>
              <a:t> </a:t>
            </a:r>
            <a:r>
              <a:rPr lang="en-GB"/>
              <a:t>using optimization techniques for neural networks, namely, </a:t>
            </a:r>
            <a:r>
              <a:rPr b="1" lang="en-GB"/>
              <a:t>gradient descent (or variations of it)</a:t>
            </a:r>
            <a:r>
              <a:rPr lang="en-GB"/>
              <a:t>. What’s that about?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We’ll start with an intuitive metaphor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3"/>
          <p:cNvSpPr txBox="1"/>
          <p:nvPr>
            <p:ph type="title"/>
          </p:nvPr>
        </p:nvSpPr>
        <p:spPr>
          <a:xfrm>
            <a:off x="311700" y="445025"/>
            <a:ext cx="702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Going down to a village in the lowlands</a:t>
            </a:r>
            <a:endParaRPr/>
          </a:p>
        </p:txBody>
      </p:sp>
      <p:sp>
        <p:nvSpPr>
          <p:cNvPr id="279" name="Google Shape;279;p13"/>
          <p:cNvSpPr txBox="1"/>
          <p:nvPr/>
        </p:nvSpPr>
        <p:spPr>
          <a:xfrm>
            <a:off x="3963250" y="3591700"/>
            <a:ext cx="11073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0" name="Google Shape;280;p13"/>
          <p:cNvSpPr txBox="1"/>
          <p:nvPr/>
        </p:nvSpPr>
        <p:spPr>
          <a:xfrm>
            <a:off x="7423900" y="3591700"/>
            <a:ext cx="11073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1" name="Google Shape;281;p13"/>
          <p:cNvSpPr txBox="1"/>
          <p:nvPr/>
        </p:nvSpPr>
        <p:spPr>
          <a:xfrm>
            <a:off x="342425" y="1682925"/>
            <a:ext cx="2273100" cy="19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You hiked in the mountains. It became foggy and you can not see through the fog. 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How to get back to the village? You can all do this intuitively step by step!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82" name="Google Shape;28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7075" y="1235938"/>
            <a:ext cx="4274450" cy="284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9c536c674c_1_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GB"/>
              <a:t>Content	</a:t>
            </a:r>
            <a:endParaRPr/>
          </a:p>
        </p:txBody>
      </p:sp>
      <p:sp>
        <p:nvSpPr>
          <p:cNvPr id="67" name="Google Shape;67;g19c536c674c_1_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rPr lang="en-GB"/>
              <a:t>Introduction to deep neural networks and PyTorch: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Linear models with PyTorch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Layered (deep) models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Training tips, convolutional neural networks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Recurrent neural networks</a:t>
            </a:r>
            <a:endParaRPr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4"/>
          <p:cNvSpPr txBox="1"/>
          <p:nvPr>
            <p:ph type="title"/>
          </p:nvPr>
        </p:nvSpPr>
        <p:spPr>
          <a:xfrm>
            <a:off x="311700" y="445025"/>
            <a:ext cx="6087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Going down to a village in the lowlands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288" name="Google Shape;288;p14"/>
          <p:cNvSpPr txBox="1"/>
          <p:nvPr/>
        </p:nvSpPr>
        <p:spPr>
          <a:xfrm>
            <a:off x="4496650" y="3515500"/>
            <a:ext cx="11073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89" name="Google Shape;289;p14"/>
          <p:cNvSpPr txBox="1"/>
          <p:nvPr/>
        </p:nvSpPr>
        <p:spPr>
          <a:xfrm>
            <a:off x="7423900" y="3515500"/>
            <a:ext cx="14121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0" name="Google Shape;290;p14"/>
          <p:cNvSpPr txBox="1"/>
          <p:nvPr/>
        </p:nvSpPr>
        <p:spPr>
          <a:xfrm>
            <a:off x="342425" y="1682925"/>
            <a:ext cx="3518700" cy="27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-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at random point (just like neural network)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-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assume that if you go down you will reach the village (or get stuck in the local minima)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-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assume the direction (or angle) of descending (it is almost gradient)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-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Make a step in the chosen direction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-"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Repeat!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91" name="Google Shape;291;p14"/>
          <p:cNvSpPr txBox="1"/>
          <p:nvPr/>
        </p:nvSpPr>
        <p:spPr>
          <a:xfrm>
            <a:off x="4350475" y="4094400"/>
            <a:ext cx="4654500" cy="7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Objective: minimize the loss; Convergence: 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finding the </a:t>
            </a:r>
            <a:r>
              <a:rPr b="1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optimum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b="0" i="1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minimum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) in the loss curve (and stay there!); </a:t>
            </a:r>
            <a:r>
              <a:rPr b="1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Learning rate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: a step towards </a:t>
            </a:r>
            <a:r>
              <a:rPr b="0" i="1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minimum.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292" name="Google Shape;29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50475" y="1132875"/>
            <a:ext cx="4274450" cy="284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5"/>
          <p:cNvSpPr txBox="1"/>
          <p:nvPr>
            <p:ph type="title"/>
          </p:nvPr>
        </p:nvSpPr>
        <p:spPr>
          <a:xfrm>
            <a:off x="311700" y="445025"/>
            <a:ext cx="4802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Gradient descent 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22222"/>
              <a:buNone/>
            </a:pPr>
            <a:r>
              <a:t/>
            </a:r>
            <a:endParaRPr sz="14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22222"/>
              <a:buNone/>
            </a:pPr>
            <a:r>
              <a:t/>
            </a:r>
            <a:endParaRPr sz="14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22222"/>
              <a:buNone/>
            </a:pPr>
            <a:r>
              <a:t/>
            </a:r>
            <a:endParaRPr sz="140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91807"/>
              <a:buNone/>
            </a:pPr>
            <a:r>
              <a:t/>
            </a:r>
            <a:endParaRPr sz="1620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1366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9876"/>
              <a:buFont typeface="Proxima Nova"/>
              <a:buChar char="-"/>
            </a:pPr>
            <a:r>
              <a:rPr lang="en-GB" sz="162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We have a surface like mountain</a:t>
            </a:r>
            <a:endParaRPr sz="162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1366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9876"/>
              <a:buFont typeface="Proxima Nova"/>
              <a:buChar char="-"/>
            </a:pPr>
            <a:r>
              <a:rPr lang="en-GB" sz="162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We calculate the right direction to descend (Which direction? Determined by gradients)</a:t>
            </a:r>
            <a:endParaRPr sz="162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21366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99876"/>
              <a:buFont typeface="Proxima Nova"/>
              <a:buChar char="-"/>
            </a:pPr>
            <a:r>
              <a:rPr lang="en-GB" sz="162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We make a small step in the right direction (How small? Determined by learning rate)</a:t>
            </a:r>
            <a:endParaRPr sz="162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91807"/>
              <a:buNone/>
            </a:pPr>
            <a:r>
              <a:t/>
            </a:r>
            <a:endParaRPr sz="162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91688"/>
              <a:buNone/>
            </a:pPr>
            <a:r>
              <a:rPr lang="en-GB" sz="162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Loss is like elevation, and  parameters (w, b) are coordinates: if we make a step towards minima, we change our coordinates to better ones. Hence, in the end, you will find the best coordinates (parameters) with the lowest elevation (loss).</a:t>
            </a:r>
            <a:endParaRPr sz="162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83006"/>
              <a:buNone/>
            </a:pPr>
            <a:r>
              <a:t/>
            </a:r>
            <a:endParaRPr sz="1700"/>
          </a:p>
        </p:txBody>
      </p:sp>
      <p:pic>
        <p:nvPicPr>
          <p:cNvPr descr="Normalizing your data (specifically, input and batch normalization)." id="298" name="Google Shape;29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51425" y="1225797"/>
            <a:ext cx="2972451" cy="2301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5"/>
          <p:cNvSpPr txBox="1"/>
          <p:nvPr/>
        </p:nvSpPr>
        <p:spPr>
          <a:xfrm>
            <a:off x="5442075" y="3969600"/>
            <a:ext cx="3454200" cy="9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Loss for a model with 2 parameters (w, b)</a:t>
            </a:r>
            <a:endParaRPr b="1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Gradients: simple, slow way vs fast, clever way</a:t>
            </a:r>
            <a:endParaRPr/>
          </a:p>
        </p:txBody>
      </p:sp>
      <p:sp>
        <p:nvSpPr>
          <p:cNvPr id="305" name="Google Shape;305;p16"/>
          <p:cNvSpPr txBox="1"/>
          <p:nvPr/>
        </p:nvSpPr>
        <p:spPr>
          <a:xfrm>
            <a:off x="786825" y="1486225"/>
            <a:ext cx="3132600" cy="21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Simple, slow way</a:t>
            </a:r>
            <a:endParaRPr b="1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 - 𝛿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-"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 + 𝛿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Calculate </a:t>
            </a:r>
            <a:r>
              <a:rPr b="0" i="1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both</a:t>
            </a: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and pick the direction (+ vs -) that minimizes the loss. Works (obviously) but requires two calculations (for every parameter!)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16"/>
          <p:cNvSpPr txBox="1"/>
          <p:nvPr/>
        </p:nvSpPr>
        <p:spPr>
          <a:xfrm>
            <a:off x="4793800" y="1504500"/>
            <a:ext cx="3132600" cy="21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Fast, clever way</a:t>
            </a:r>
            <a:endParaRPr b="1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 the mathematical concept of a partial derivative to find out in which direction the curve “goes down”. Equivalent, but one calculation!</a:t>
            </a:r>
            <a:endParaRPr b="0" i="0" sz="14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7" name="Google Shape;30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13950" y="1959900"/>
            <a:ext cx="757675" cy="89405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16"/>
          <p:cNvSpPr txBox="1"/>
          <p:nvPr/>
        </p:nvSpPr>
        <p:spPr>
          <a:xfrm>
            <a:off x="6965600" y="3061650"/>
            <a:ext cx="1945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“What are changes in y caused by x?”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09" name="Google Shape;309;p16"/>
          <p:cNvSpPr txBox="1"/>
          <p:nvPr/>
        </p:nvSpPr>
        <p:spPr>
          <a:xfrm>
            <a:off x="4444100" y="3555275"/>
            <a:ext cx="2805000" cy="119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The partial derivatives are called “gradients” (cf. skiing down or </a:t>
            </a:r>
            <a:r>
              <a:rPr b="1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descending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the hill of a </a:t>
            </a:r>
            <a:r>
              <a:rPr b="1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loss surface</a:t>
            </a:r>
            <a:r>
              <a:rPr b="0" i="0" lang="en-GB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b="0" i="0" sz="1400" u="none" cap="none" strike="noStrike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“But I don’t know how to do derivatives?!”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1414"/>
              <a:buNone/>
            </a:pPr>
            <a:r>
              <a:rPr lang="en-GB" sz="2200"/>
              <a:t>That’s ok: there is </a:t>
            </a:r>
            <a:r>
              <a:rPr b="1" lang="en-GB" sz="2200"/>
              <a:t>autodifferentiation</a:t>
            </a:r>
            <a:r>
              <a:rPr lang="en-GB" sz="2200"/>
              <a:t> now</a:t>
            </a:r>
            <a:endParaRPr sz="2200"/>
          </a:p>
        </p:txBody>
      </p:sp>
      <p:sp>
        <p:nvSpPr>
          <p:cNvPr id="315" name="Google Shape;315;p17"/>
          <p:cNvSpPr txBox="1"/>
          <p:nvPr>
            <p:ph idx="1" type="body"/>
          </p:nvPr>
        </p:nvSpPr>
        <p:spPr>
          <a:xfrm>
            <a:off x="311700" y="1439750"/>
            <a:ext cx="5939100" cy="35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Deep learning has libraries or </a:t>
            </a:r>
            <a:r>
              <a:rPr b="1" lang="en-GB"/>
              <a:t>frameworks</a:t>
            </a:r>
            <a:r>
              <a:rPr lang="en-GB"/>
              <a:t> that compute the gradients for you (as crucial as hardware and datasets for success)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You just specify the “forward” function, the framework does the rest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The “backward step”: how does each parameter influence the loss?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“Partial” derivative: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derivative is calculated for each parameter separately (without e.g. taking interactions into account)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Crazy that it works (but crucial to work  with </a:t>
            </a:r>
            <a:r>
              <a:rPr i="1" lang="en-GB"/>
              <a:t>small</a:t>
            </a:r>
            <a:r>
              <a:rPr lang="en-GB"/>
              <a:t> updates)</a:t>
            </a:r>
            <a:endParaRPr/>
          </a:p>
        </p:txBody>
      </p:sp>
      <p:pic>
        <p:nvPicPr>
          <p:cNvPr descr="TensorFlow - Wikipedia" id="316" name="Google Shape;31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92175" y="1537225"/>
            <a:ext cx="2044749" cy="170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76400" y="3306075"/>
            <a:ext cx="1527550" cy="76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41925" y="4100550"/>
            <a:ext cx="1901000" cy="4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Take home message</a:t>
            </a:r>
            <a:endParaRPr/>
          </a:p>
        </p:txBody>
      </p:sp>
      <p:sp>
        <p:nvSpPr>
          <p:cNvPr id="324" name="Google Shape;324;p18"/>
          <p:cNvSpPr txBox="1"/>
          <p:nvPr>
            <p:ph idx="1" type="body"/>
          </p:nvPr>
        </p:nvSpPr>
        <p:spPr>
          <a:xfrm>
            <a:off x="311700" y="1152475"/>
            <a:ext cx="7746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Neural networks consist of blocks with shapes: if shapes match, blocks can be stacked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Parameters of a network are initialized randomly; they get updated in the light of an objective (typically minimizing a loss)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Gradient descent: each parameters gets updated in isolation by taking a small step in the right direction. (The gradient / partial derivatives tells us which direction that is for each individual parameter)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9c536c674c_0_0"/>
          <p:cNvSpPr txBox="1"/>
          <p:nvPr>
            <p:ph type="title"/>
          </p:nvPr>
        </p:nvSpPr>
        <p:spPr>
          <a:xfrm>
            <a:off x="471488" y="2053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GB"/>
              <a:t>Neural Networks: Milestones</a:t>
            </a:r>
            <a:endParaRPr/>
          </a:p>
        </p:txBody>
      </p:sp>
      <p:sp>
        <p:nvSpPr>
          <p:cNvPr id="73" name="Google Shape;73;g19c536c674c_0_0"/>
          <p:cNvSpPr txBox="1"/>
          <p:nvPr>
            <p:ph idx="1" type="body"/>
          </p:nvPr>
        </p:nvSpPr>
        <p:spPr>
          <a:xfrm>
            <a:off x="471500" y="1026925"/>
            <a:ext cx="7380600" cy="3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Frank Rosenblatt: Perceptron Mark 1 (1957)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Marvin Minsky and Seymour Papert “Perceptrons” (1969)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Linear separability problem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MLP: Multi-Layer Perceptrons (Backprop, Connectionism, Parallel Distributed Processing) (David E. Rumelhart, James L. McClelland) (1986)</a:t>
            </a:r>
            <a:endParaRPr/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Scalability problem: switch to k-NN, SVMs, NB, …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Deep Learning (2010 -) renaissance for NN: CNN, LSTM, word embeddings, Transformers, GPUs, TPUs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Large Language Models (2020 -): GPT, multimodality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9c536c674c_1_95"/>
          <p:cNvSpPr txBox="1"/>
          <p:nvPr>
            <p:ph type="title"/>
          </p:nvPr>
        </p:nvSpPr>
        <p:spPr>
          <a:xfrm>
            <a:off x="233775" y="333775"/>
            <a:ext cx="73482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GB"/>
              <a:t>Deep Learning (Multi-Layer Perceptron)</a:t>
            </a:r>
            <a:endParaRPr/>
          </a:p>
        </p:txBody>
      </p:sp>
      <p:pic>
        <p:nvPicPr>
          <p:cNvPr id="79" name="Google Shape;79;g19c536c674c_1_95"/>
          <p:cNvPicPr preferRelativeResize="0"/>
          <p:nvPr/>
        </p:nvPicPr>
        <p:blipFill rotWithShape="1">
          <a:blip r:embed="rId3">
            <a:alphaModFix/>
          </a:blip>
          <a:srcRect b="21843" l="0" r="0" t="0"/>
          <a:stretch/>
        </p:blipFill>
        <p:spPr>
          <a:xfrm>
            <a:off x="1577701" y="1237675"/>
            <a:ext cx="6004399" cy="298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9c536c674c_1_264"/>
          <p:cNvSpPr txBox="1"/>
          <p:nvPr>
            <p:ph type="title"/>
          </p:nvPr>
        </p:nvSpPr>
        <p:spPr>
          <a:xfrm>
            <a:off x="471488" y="2053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GB"/>
              <a:t>Why so successful?</a:t>
            </a:r>
            <a:endParaRPr/>
          </a:p>
        </p:txBody>
      </p:sp>
      <p:sp>
        <p:nvSpPr>
          <p:cNvPr id="85" name="Google Shape;85;g19c536c674c_1_264"/>
          <p:cNvSpPr txBox="1"/>
          <p:nvPr>
            <p:ph idx="1" type="body"/>
          </p:nvPr>
        </p:nvSpPr>
        <p:spPr>
          <a:xfrm>
            <a:off x="471505" y="1026930"/>
            <a:ext cx="8102400" cy="3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Availability of huge data and computing power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Significant increases of accuracy on many tasks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Representation learning is a strong idea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Pre-trained models and fine-tuning (transfer learning) is a strong idea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Different subareas of AI reuse the same techniques again </a:t>
            </a:r>
            <a:endParaRPr/>
          </a:p>
          <a:p>
            <a: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Problems:</a:t>
            </a:r>
            <a:endParaRPr/>
          </a:p>
          <a:p>
            <a: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Black box </a:t>
            </a:r>
            <a:endParaRPr/>
          </a:p>
          <a:p>
            <a: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Reasoning and common is still an issue</a:t>
            </a:r>
            <a:endParaRPr/>
          </a:p>
          <a:p>
            <a: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Highly competitive area with large dominant players</a:t>
            </a:r>
            <a:endParaRPr/>
          </a:p>
          <a:p>
            <a:pPr indent="-50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9c536c674c_1_179"/>
          <p:cNvSpPr txBox="1"/>
          <p:nvPr>
            <p:ph type="title"/>
          </p:nvPr>
        </p:nvSpPr>
        <p:spPr>
          <a:xfrm>
            <a:off x="233775" y="333769"/>
            <a:ext cx="6390600" cy="4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-GB"/>
              <a:t>Representation learning</a:t>
            </a:r>
            <a:endParaRPr/>
          </a:p>
        </p:txBody>
      </p:sp>
      <p:pic>
        <p:nvPicPr>
          <p:cNvPr id="91" name="Google Shape;91;g19c536c674c_1_17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027175"/>
            <a:ext cx="8839200" cy="3308338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19c536c674c_1_179"/>
          <p:cNvSpPr txBox="1"/>
          <p:nvPr/>
        </p:nvSpPr>
        <p:spPr>
          <a:xfrm>
            <a:off x="1292400" y="4116325"/>
            <a:ext cx="66339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Importance of “layers” in computer vision. Image from </a:t>
            </a:r>
            <a:r>
              <a:rPr b="0" i="0" lang="en-GB" sz="1800" u="sng" cap="none" strike="noStrike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here</a:t>
            </a:r>
            <a:r>
              <a:rPr b="0" i="0" lang="en-GB" sz="1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b="0" i="0" sz="1800" u="none" cap="none" strike="noStrike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9c536c674c_1_348"/>
          <p:cNvSpPr txBox="1"/>
          <p:nvPr>
            <p:ph type="title"/>
          </p:nvPr>
        </p:nvSpPr>
        <p:spPr>
          <a:xfrm>
            <a:off x="471488" y="205383"/>
            <a:ext cx="5915100" cy="74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GB"/>
              <a:t>Where to find additional info?</a:t>
            </a:r>
            <a:endParaRPr/>
          </a:p>
        </p:txBody>
      </p:sp>
      <p:sp>
        <p:nvSpPr>
          <p:cNvPr id="98" name="Google Shape;98;g19c536c674c_1_348"/>
          <p:cNvSpPr txBox="1"/>
          <p:nvPr>
            <p:ph idx="1" type="body"/>
          </p:nvPr>
        </p:nvSpPr>
        <p:spPr>
          <a:xfrm>
            <a:off x="471505" y="1026930"/>
            <a:ext cx="8102400" cy="36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Our course books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 u="sng">
                <a:solidFill>
                  <a:schemeClr val="hlink"/>
                </a:solidFill>
                <a:hlinkClick r:id="rId3"/>
              </a:rPr>
              <a:t>Coursera</a:t>
            </a:r>
            <a:r>
              <a:rPr lang="en-GB"/>
              <a:t> (a lot of good courses for beginners) 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PyTorch </a:t>
            </a:r>
            <a:r>
              <a:rPr lang="en-GB" u="sng">
                <a:solidFill>
                  <a:schemeClr val="hlink"/>
                </a:solidFill>
                <a:hlinkClick r:id="rId4"/>
              </a:rPr>
              <a:t>tutorials</a:t>
            </a:r>
            <a:endParaRPr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</a:pPr>
            <a:r>
              <a:rPr lang="en-GB" u="sng">
                <a:solidFill>
                  <a:schemeClr val="hlink"/>
                </a:solidFill>
                <a:hlinkClick r:id="rId5"/>
              </a:rPr>
              <a:t>Kaggle</a:t>
            </a:r>
            <a:r>
              <a:rPr lang="en-GB"/>
              <a:t> 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Today</a:t>
            </a:r>
            <a:endParaRPr/>
          </a:p>
        </p:txBody>
      </p:sp>
      <p:sp>
        <p:nvSpPr>
          <p:cNvPr id="104" name="Google Shape;104;p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First the (naive) intuition (slides), then the code in PyTorch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Two increasingly complex models in PyTorch: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Univariate linear regression: predicting a number from another number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GB"/>
              <a:t>Multivariate linear regression: predicting a number from many numbers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Dataset: California Housing Dataset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Homework: Wine Preferences</a:t>
            </a:r>
            <a:endParaRPr/>
          </a:p>
          <a:p>
            <a:pPr indent="0" lvl="0" marL="9144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/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GB"/>
              <a:t>Terminology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207407"/>
              <a:buNone/>
            </a:pPr>
            <a:r>
              <a:t/>
            </a:r>
            <a:endParaRPr i="1" sz="1500"/>
          </a:p>
        </p:txBody>
      </p:sp>
      <p:sp>
        <p:nvSpPr>
          <p:cNvPr id="110" name="Google Shape;110;p3"/>
          <p:cNvSpPr txBox="1"/>
          <p:nvPr>
            <p:ph idx="1" type="body"/>
          </p:nvPr>
        </p:nvSpPr>
        <p:spPr>
          <a:xfrm>
            <a:off x="311700" y="1152475"/>
            <a:ext cx="58152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Scalar (0D, just a number)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Vector (1D, an array / list / sequence, ...)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Matrix (2D, a table with rows and columns)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Tensor (3D or higher)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PyTorch shares many concepts with NumPy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/>
              <a:t>Deep learning  consists of buildings blocks (reason spatially, make drawings, etc.)</a:t>
            </a:r>
            <a:endParaRPr/>
          </a:p>
        </p:txBody>
      </p:sp>
      <p:pic>
        <p:nvPicPr>
          <p:cNvPr descr="Amazon.com: Brickyard Building Blocks 177 Pieces Large Building Block Toys  for Children Ages 1.5 - 5, Bulk Block Set, Compatible with Duplo (177 pcs):  Toys &amp; Games" id="111" name="Google Shape;11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41025" y="173175"/>
            <a:ext cx="2831525" cy="28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